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1"/>
  </p:notesMasterIdLst>
  <p:handoutMasterIdLst>
    <p:handoutMasterId r:id="rId12"/>
  </p:handoutMasterIdLst>
  <p:sldIdLst>
    <p:sldId id="312" r:id="rId4"/>
    <p:sldId id="314" r:id="rId5"/>
    <p:sldId id="315" r:id="rId6"/>
    <p:sldId id="332" r:id="rId7"/>
    <p:sldId id="323" r:id="rId8"/>
    <p:sldId id="333" r:id="rId9"/>
    <p:sldId id="334" r:id="rId10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9">
          <p15:clr>
            <a:srgbClr val="A4A3A4"/>
          </p15:clr>
        </p15:guide>
        <p15:guide id="2" pos="28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F21"/>
    <a:srgbClr val="00B09B"/>
    <a:srgbClr val="01BFF1"/>
    <a:srgbClr val="00A1DD"/>
    <a:srgbClr val="00C1F4"/>
    <a:srgbClr val="FCAE17"/>
    <a:srgbClr val="0073F2"/>
    <a:srgbClr val="0072DF"/>
    <a:srgbClr val="003E81"/>
    <a:srgbClr val="284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7" autoAdjust="0"/>
    <p:restoredTop sz="96395" autoAdjust="0"/>
  </p:normalViewPr>
  <p:slideViewPr>
    <p:cSldViewPr showGuides="1">
      <p:cViewPr varScale="1">
        <p:scale>
          <a:sx n="154" d="100"/>
          <a:sy n="154" d="100"/>
        </p:scale>
        <p:origin x="690" y="126"/>
      </p:cViewPr>
      <p:guideLst>
        <p:guide orient="horz" pos="1779"/>
        <p:guide pos="2857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574" y="-84"/>
      </p:cViewPr>
      <p:guideLst>
        <p:guide orient="horz" pos="3110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DC348-601C-454D-AB3E-910BAD28013B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6A673-6244-413F-8CDA-B4E256721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0A9B3-28E9-401B-9D00-F78008353508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02394-0B0A-4EDE-B9F5-8E02A1CBA1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19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лож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31CA50-4D02-42EE-B4EA-4F88587961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0C49-EE9D-46BF-B6A2-B049B687DA5D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8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E305E-DE6A-4729-BCFA-EDC1CB7A887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3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447E8-08E5-4BBA-B2B9-9568E2697E8E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1275606"/>
            <a:ext cx="3513857" cy="3456384"/>
          </a:xfrm>
        </p:spPr>
        <p:txBody>
          <a:bodyPr anchor="ctr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5305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40982-2764-40A5-A15C-3F4B86BA9319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932040" y="1131590"/>
            <a:ext cx="388843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67644" y="0"/>
            <a:ext cx="3220419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1275606"/>
            <a:ext cx="3892522" cy="3456384"/>
          </a:xfrm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 rot="18900000">
            <a:off x="2171244" y="3657969"/>
            <a:ext cx="4298221" cy="462694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 rot="18900000">
            <a:off x="5789896" y="3740667"/>
            <a:ext cx="1439398" cy="1439398"/>
          </a:xfrm>
          <a:prstGeom prst="rect">
            <a:avLst/>
          </a:prstGeom>
          <a:solidFill>
            <a:srgbClr val="00C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 userDrawn="1"/>
        </p:nvSpPr>
        <p:spPr>
          <a:xfrm rot="18900000">
            <a:off x="6922337" y="61547"/>
            <a:ext cx="1439398" cy="1439398"/>
          </a:xfrm>
          <a:prstGeom prst="rect">
            <a:avLst/>
          </a:prstGeom>
          <a:solidFill>
            <a:srgbClr val="F26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A06B-CFDB-4B86-A38B-2382B61397E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5148064" y="726825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1" y="1275606"/>
            <a:ext cx="2169524" cy="2304256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7"/>
          </p:nvPr>
        </p:nvSpPr>
        <p:spPr>
          <a:xfrm>
            <a:off x="7081842" y="-120031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8"/>
          </p:nvPr>
        </p:nvSpPr>
        <p:spPr>
          <a:xfrm>
            <a:off x="7069596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5" name="Рисунок 2"/>
          <p:cNvSpPr>
            <a:spLocks noGrp="1"/>
          </p:cNvSpPr>
          <p:nvPr>
            <p:ph type="pic" idx="19"/>
          </p:nvPr>
        </p:nvSpPr>
        <p:spPr>
          <a:xfrm>
            <a:off x="3226532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8900000">
            <a:off x="6476580" y="481077"/>
            <a:ext cx="673246" cy="45719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1" y="1544381"/>
            <a:ext cx="2772308" cy="101410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C0A6-26FC-4C6C-BC8C-69760912FB24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4588063" y="0"/>
            <a:ext cx="2252189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0" y="2666497"/>
            <a:ext cx="2700299" cy="920638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idx="16"/>
          </p:nvPr>
        </p:nvSpPr>
        <p:spPr>
          <a:xfrm>
            <a:off x="4588063" y="2643758"/>
            <a:ext cx="4555937" cy="24997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20" name="Рисунок 2"/>
          <p:cNvSpPr>
            <a:spLocks noGrp="1"/>
          </p:cNvSpPr>
          <p:nvPr>
            <p:ph type="pic" idx="17"/>
          </p:nvPr>
        </p:nvSpPr>
        <p:spPr>
          <a:xfrm>
            <a:off x="6912768" y="0"/>
            <a:ext cx="2231232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37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3C57F-92A9-472B-88B9-AEB59DD80E27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8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3B26-30B4-4EE7-B25A-597A156C8368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0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03498"/>
            <a:ext cx="2627509" cy="154817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1923678"/>
            <a:ext cx="2627509" cy="26709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4CC1-A8EA-4A67-8857-B875F9F15488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4588063" y="303497"/>
            <a:ext cx="4232409" cy="4298511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432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478843"/>
            <a:ext cx="5486400" cy="425054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39652" y="87474"/>
            <a:ext cx="7596844" cy="3276363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3975906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85FE-7502-42DD-9C99-22230E224817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9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Два объекта">
    <p:bg>
      <p:bgPr>
        <a:gradFill>
          <a:gsLst>
            <a:gs pos="0">
              <a:srgbClr val="0072DF"/>
            </a:gs>
            <a:gs pos="100000">
              <a:srgbClr val="003E8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FD93D-F9B5-4A7A-8567-1C61FE40F3F3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41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Два объекта">
    <p:bg>
      <p:bgPr>
        <a:solidFill>
          <a:srgbClr val="00B0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4CB-239E-4355-B891-05A612BCD219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33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Два объекта">
    <p:bg>
      <p:bgPr>
        <a:solidFill>
          <a:srgbClr val="F26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058B5-A929-41AC-A76E-99C5FDB10AF3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40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Два объекта">
    <p:bg>
      <p:bgPr>
        <a:solidFill>
          <a:srgbClr val="00C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4E2A-D822-4A4F-B6DA-5E97CDAA9F2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1233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2463" y="303497"/>
            <a:ext cx="7110566" cy="8280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2463" y="1311610"/>
            <a:ext cx="7110566" cy="331236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ABC-F446-4C32-B396-3B4504EBC8E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098A-50EF-40CD-BDCD-3791B8F42B0D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51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2031690"/>
            <a:ext cx="7110566" cy="25202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2463" y="402492"/>
            <a:ext cx="7110566" cy="137717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8B75B-3AFA-49E9-B7A9-2DE2C139D56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923678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1347613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501-F38F-4042-9EA1-D7379B80EFB2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5306615" y="1354999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0354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7128792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311610"/>
            <a:ext cx="712879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74737" y="4803998"/>
            <a:ext cx="2133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CA5BB6B-C98F-474E-9E24-4E0F1BBFF72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92463" y="4803998"/>
            <a:ext cx="2895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70981" y="4803998"/>
            <a:ext cx="432048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31AC4C0-C0A6-4B97-BFEC-E7A1BCAE85B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0" y="19651"/>
            <a:ext cx="1352549" cy="51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1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6" r:id="rId3"/>
    <p:sldLayoutId id="2147483667" r:id="rId4"/>
    <p:sldLayoutId id="2147483668" r:id="rId5"/>
    <p:sldLayoutId id="2147483649" r:id="rId6"/>
    <p:sldLayoutId id="2147483650" r:id="rId7"/>
    <p:sldLayoutId id="2147483651" r:id="rId8"/>
    <p:sldLayoutId id="2147483652" r:id="rId9"/>
    <p:sldLayoutId id="2147483661" r:id="rId10"/>
    <p:sldLayoutId id="2147483662" r:id="rId11"/>
    <p:sldLayoutId id="2147483663" r:id="rId12"/>
    <p:sldLayoutId id="2147483664" r:id="rId13"/>
    <p:sldLayoutId id="2147483669" r:id="rId14"/>
    <p:sldLayoutId id="2147483670" r:id="rId15"/>
    <p:sldLayoutId id="2147483654" r:id="rId16"/>
    <p:sldLayoutId id="2147483655" r:id="rId17"/>
    <p:sldLayoutId id="2147483656" r:id="rId18"/>
    <p:sldLayoutId id="2147483657" r:id="rId1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003E8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93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Семейный выходной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«Кот Елисей </a:t>
            </a:r>
            <a:r>
              <a:rPr lang="ru-RU" sz="2000" b="1" dirty="0" smtClean="0"/>
              <a:t>ищет помощников»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5"/>
          </p:nvPr>
        </p:nvSpPr>
        <p:spPr>
          <a:xfrm>
            <a:off x="4932041" y="2715766"/>
            <a:ext cx="3892522" cy="1980219"/>
          </a:xfrm>
        </p:spPr>
        <p:txBody>
          <a:bodyPr>
            <a:normAutofit/>
          </a:bodyPr>
          <a:lstStyle/>
          <a:p>
            <a:r>
              <a:rPr lang="ru-RU" dirty="0"/>
              <a:t>Земскова Юлия </a:t>
            </a:r>
            <a:r>
              <a:rPr lang="ru-RU" dirty="0" smtClean="0"/>
              <a:t>Николаевна</a:t>
            </a:r>
            <a:br>
              <a:rPr lang="ru-RU" dirty="0" smtClean="0"/>
            </a:br>
            <a:r>
              <a:rPr lang="ru-RU" sz="1000" i="1" dirty="0"/>
              <a:t>Воспитатель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755392F-B4A1-464F-9E68-495EC6C8625F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740" y="0"/>
            <a:ext cx="321773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«Кот Елисей ищет помощников»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xmlns="" id="{79A4AE57-A108-41B3-A236-E1B8BAD5E19F}"/>
              </a:ext>
            </a:extLst>
          </p:cNvPr>
          <p:cNvSpPr txBox="1">
            <a:spLocks/>
          </p:cNvSpPr>
          <p:nvPr/>
        </p:nvSpPr>
        <p:spPr>
          <a:xfrm>
            <a:off x="1692463" y="1354999"/>
            <a:ext cx="6983993" cy="32470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Семейный маршрут выходного дня</a:t>
            </a:r>
            <a:endParaRPr lang="ru-RU" sz="1400" dirty="0"/>
          </a:p>
          <a:p>
            <a:endParaRPr lang="ru-RU" sz="1400" dirty="0"/>
          </a:p>
          <a:p>
            <a:r>
              <a:rPr lang="ru-RU" sz="900" dirty="0"/>
              <a:t>Прогулка разработана для родителей и детей 5 лет.</a:t>
            </a:r>
          </a:p>
          <a:p>
            <a:r>
              <a:rPr lang="ru-RU" sz="900" b="1" dirty="0"/>
              <a:t>Цель: </a:t>
            </a:r>
            <a:r>
              <a:rPr lang="ru-RU" sz="900" dirty="0"/>
              <a:t>выяснить вместе с детьми, что памятники в городах устанавливают не случайным образом; каждый из них имеет причину выглядеть именно так и находиться именно здесь.</a:t>
            </a:r>
          </a:p>
          <a:p>
            <a:r>
              <a:rPr lang="ru-RU" sz="900" dirty="0"/>
              <a:t>Дети идут смотреть памятники кошкам в рамках темы недели «Ах ты, </a:t>
            </a:r>
            <a:r>
              <a:rPr lang="ru-RU" sz="900" dirty="0" err="1" smtClean="0"/>
              <a:t>котенька-коток</a:t>
            </a:r>
            <a:r>
              <a:rPr lang="ru-RU" sz="900" dirty="0" smtClean="0"/>
              <a:t>. Домашние </a:t>
            </a:r>
            <a:r>
              <a:rPr lang="ru-RU" sz="900" dirty="0"/>
              <a:t>животные в традиционной культуре и в современной городской среде».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4003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  <a:r>
              <a:rPr lang="ru-RU" dirty="0"/>
              <a:t>с инсталляцией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Дети разглядывают </a:t>
            </a:r>
            <a:r>
              <a:rPr lang="ru-RU" dirty="0" smtClean="0"/>
              <a:t>инсталляцию — и каждую </a:t>
            </a:r>
            <a:r>
              <a:rPr lang="ru-RU" dirty="0"/>
              <a:t>вещь по </a:t>
            </a:r>
            <a:r>
              <a:rPr lang="ru-RU" dirty="0" smtClean="0"/>
              <a:t>отдельности, </a:t>
            </a:r>
            <a:r>
              <a:rPr lang="ru-RU" dirty="0"/>
              <a:t>и </a:t>
            </a:r>
            <a:r>
              <a:rPr lang="ru-RU" dirty="0" smtClean="0"/>
              <a:t>всё </a:t>
            </a:r>
            <a:r>
              <a:rPr lang="ru-RU" dirty="0"/>
              <a:t>в целом. </a:t>
            </a:r>
            <a:r>
              <a:rPr lang="ru-RU" dirty="0" smtClean="0"/>
              <a:t>Выясняют, </a:t>
            </a:r>
            <a:r>
              <a:rPr lang="ru-RU" dirty="0"/>
              <a:t>кто мог бы быть главным героем именно этой </a:t>
            </a:r>
            <a:r>
              <a:rPr lang="ru-RU" dirty="0" smtClean="0"/>
              <a:t>инсталляции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  <a:r>
              <a:rPr lang="ru-RU" dirty="0"/>
              <a:t>с вещью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Дети исследуют </a:t>
            </a:r>
            <a:r>
              <a:rPr lang="ru-RU" dirty="0" smtClean="0"/>
              <a:t>фигурки кошек, </a:t>
            </a:r>
            <a:r>
              <a:rPr lang="ru-RU" dirty="0"/>
              <a:t>сделанные в разных техниках и из разных </a:t>
            </a:r>
            <a:r>
              <a:rPr lang="ru-RU" dirty="0" smtClean="0"/>
              <a:t>материалов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Маршрутный лист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Каждый родитель получает маршрутный лист с точкой на карте (маршруты у всех разные) и устную инструкцию с подробностями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4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Дети в группе создают свои инсталляции, где главным героем является изображение одного из памятников. Затем дают название своей инсталляции. Воспитатель размещает фото, видео, рисунки, инсталляции и рассказы детей на облачном сервисе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2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МОФ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2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Props1.xml><?xml version="1.0" encoding="utf-8"?>
<ds:datastoreItem xmlns:ds="http://schemas.openxmlformats.org/officeDocument/2006/customXml" ds:itemID="{5F449AF6-F624-45D8-A2A5-00D02B541F72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5AF39C9F-930B-4A50-9738-9CC92B4C5057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13070</TotalTime>
  <Words>190</Words>
  <Application>Microsoft Office PowerPoint</Application>
  <PresentationFormat>Экран (16:9)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Семейный выходной «Кот Елисей ищет помощников»</vt:lpstr>
      <vt:lpstr>«Кот Елисей ищет помощников»</vt:lpstr>
      <vt:lpstr>Работа с инсталляцией</vt:lpstr>
      <vt:lpstr>Работа с вещью</vt:lpstr>
      <vt:lpstr>Маршрутный лист</vt:lpstr>
      <vt:lpstr>Рефлексия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Николаева Елена Борисовна</dc:creator>
  <cp:lastModifiedBy>Земсковы</cp:lastModifiedBy>
  <cp:revision>327</cp:revision>
  <cp:lastPrinted>2017-03-30T08:39:18Z</cp:lastPrinted>
  <dcterms:created xsi:type="dcterms:W3CDTF">2017-03-23T13:26:11Z</dcterms:created>
  <dcterms:modified xsi:type="dcterms:W3CDTF">2022-03-23T07:33:04Z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